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91" r:id="rId7"/>
    <p:sldId id="283" r:id="rId8"/>
    <p:sldId id="263" r:id="rId9"/>
    <p:sldId id="265" r:id="rId10"/>
    <p:sldId id="285" r:id="rId11"/>
    <p:sldId id="284" r:id="rId12"/>
    <p:sldId id="272" r:id="rId13"/>
    <p:sldId id="287" r:id="rId14"/>
    <p:sldId id="288" r:id="rId15"/>
    <p:sldId id="289" r:id="rId16"/>
    <p:sldId id="290" r:id="rId17"/>
    <p:sldId id="262" r:id="rId18"/>
    <p:sldId id="276" r:id="rId19"/>
  </p:sldIdLst>
  <p:sldSz cx="9144000" cy="5143500" type="screen16x9"/>
  <p:notesSz cx="6858000" cy="9144000"/>
  <p:embeddedFontLst>
    <p:embeddedFont>
      <p:font typeface="맑은 고딕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713"/>
  </p:normalViewPr>
  <p:slideViewPr>
    <p:cSldViewPr>
      <p:cViewPr>
        <p:scale>
          <a:sx n="100" d="100"/>
          <a:sy n="100" d="100"/>
        </p:scale>
        <p:origin x="-946" y="-235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 b="0">
                <a:latin typeface="THE정고딕140" pitchFamily="18" charset="-127"/>
                <a:ea typeface="THE정고딕140" pitchFamily="18" charset="-127"/>
              </a:defRPr>
            </a:pPr>
            <a:r>
              <a:rPr lang="en-US" altLang="ko-KR" sz="2000" b="0" i="0" dirty="0" smtClean="0">
                <a:effectLst/>
                <a:latin typeface="THE정고딕140" pitchFamily="18" charset="-127"/>
                <a:ea typeface="THE정고딕140" pitchFamily="18" charset="-127"/>
              </a:rPr>
              <a:t>Annual exports of cosmetics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2012</c:v>
                </c:pt>
                <c:pt idx="2">
                  <c:v>2014</c:v>
                </c:pt>
                <c:pt idx="3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90</c:v>
                </c:pt>
                <c:pt idx="2">
                  <c:v>150</c:v>
                </c:pt>
                <c:pt idx="3">
                  <c:v>320</c:v>
                </c:pt>
                <c:pt idx="4">
                  <c:v>510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4129152"/>
        <c:axId val="216066304"/>
      </c:barChart>
      <c:catAx>
        <c:axId val="134129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>
                <a:latin typeface="THE정고딕110" pitchFamily="18" charset="-127"/>
                <a:ea typeface="THE정고딕110" pitchFamily="18" charset="-127"/>
              </a:defRPr>
            </a:pPr>
            <a:endParaRPr lang="ko-KR"/>
          </a:p>
        </c:txPr>
        <c:crossAx val="216066304"/>
        <c:crosses val="autoZero"/>
        <c:auto val="1"/>
        <c:lblAlgn val="ctr"/>
        <c:lblOffset val="100"/>
        <c:noMultiLvlLbl val="0"/>
      </c:catAx>
      <c:valAx>
        <c:axId val="2160663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>
                <a:latin typeface="THE정고딕110" pitchFamily="18" charset="-127"/>
                <a:ea typeface="THE정고딕110" pitchFamily="18" charset="-127"/>
              </a:defRPr>
            </a:pPr>
            <a:endParaRPr lang="ko-KR"/>
          </a:p>
        </c:txPr>
        <c:crossAx val="134129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 b="0">
                <a:latin typeface="THE정고딕140" pitchFamily="18" charset="-127"/>
                <a:ea typeface="THE정고딕140" pitchFamily="18" charset="-127"/>
              </a:defRPr>
            </a:pPr>
            <a:r>
              <a:rPr lang="en-US" altLang="ko-KR" sz="2000" b="0" i="0" u="none" strike="noStrike" baseline="0" dirty="0" smtClean="0">
                <a:effectLst/>
              </a:rPr>
              <a:t>2019 Average Subscribers (Except TV, Media)</a:t>
            </a:r>
            <a:endParaRPr lang="ko-KR" altLang="en-US" sz="2000" b="0" dirty="0">
              <a:latin typeface="THE정고딕140" pitchFamily="18" charset="-127"/>
              <a:ea typeface="THE정고딕140" pitchFamily="18" charset="-127"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Pt>
            <c:idx val="4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9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altLang="en-US" dirty="0" smtClean="0"/>
                      <a:t>173,</a:t>
                    </a:r>
                    <a:r>
                      <a:rPr lang="en-US" altLang="en-US" baseline="0" dirty="0" smtClean="0"/>
                      <a:t>633</a:t>
                    </a:r>
                    <a:endParaRPr lang="en-US" alt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txPr>
              <a:bodyPr/>
              <a:lstStyle/>
              <a:p>
                <a:pPr>
                  <a:defRPr sz="1200">
                    <a:latin typeface="THE정고딕140" pitchFamily="18" charset="-127"/>
                    <a:ea typeface="THE정고딕140" pitchFamily="18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KIDS</c:v>
                </c:pt>
                <c:pt idx="1">
                  <c:v>EATING</c:v>
                </c:pt>
                <c:pt idx="2">
                  <c:v>MUSIC</c:v>
                </c:pt>
                <c:pt idx="3">
                  <c:v>AMUSE</c:v>
                </c:pt>
                <c:pt idx="4">
                  <c:v>BEAUTY</c:v>
                </c:pt>
                <c:pt idx="5">
                  <c:v>MOVIE</c:v>
                </c:pt>
                <c:pt idx="6">
                  <c:v>INFO</c:v>
                </c:pt>
                <c:pt idx="7">
                  <c:v>FOOD</c:v>
                </c:pt>
                <c:pt idx="8">
                  <c:v>NEWS</c:v>
                </c:pt>
                <c:pt idx="9">
                  <c:v>OTHERS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512</c:v>
                </c:pt>
                <c:pt idx="1">
                  <c:v>411</c:v>
                </c:pt>
                <c:pt idx="2">
                  <c:v>316</c:v>
                </c:pt>
                <c:pt idx="3">
                  <c:v>206</c:v>
                </c:pt>
                <c:pt idx="4">
                  <c:v>173</c:v>
                </c:pt>
                <c:pt idx="5">
                  <c:v>143</c:v>
                </c:pt>
                <c:pt idx="6">
                  <c:v>131</c:v>
                </c:pt>
                <c:pt idx="7">
                  <c:v>127</c:v>
                </c:pt>
                <c:pt idx="8">
                  <c:v>123</c:v>
                </c:pt>
                <c:pt idx="9">
                  <c:v>752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6592512"/>
        <c:axId val="134440064"/>
      </c:barChart>
      <c:valAx>
        <c:axId val="13444006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"/>
            </a:pPr>
            <a:endParaRPr lang="ko-KR"/>
          </a:p>
        </c:txPr>
        <c:crossAx val="46592512"/>
        <c:crossBetween val="between"/>
      </c:valAx>
      <c:catAx>
        <c:axId val="46592512"/>
        <c:scaling>
          <c:orientation val="maxMin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THE정고딕140" pitchFamily="18" charset="-127"/>
                <a:ea typeface="THE정고딕140" pitchFamily="18" charset="-127"/>
              </a:defRPr>
            </a:pPr>
            <a:endParaRPr lang="ko-KR"/>
          </a:p>
        </c:txPr>
        <c:crossAx val="134440064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 sz="2000">
                <a:latin typeface="THE정고딕140" pitchFamily="18" charset="-127"/>
                <a:ea typeface="THE정고딕140" pitchFamily="18" charset="-127"/>
              </a:defRPr>
            </a:pPr>
            <a:r>
              <a:rPr lang="en-US" altLang="ko-KR" sz="2000" b="0" dirty="0" smtClean="0">
                <a:latin typeface="THE정고딕140" pitchFamily="18" charset="-127"/>
                <a:ea typeface="THE정고딕140" pitchFamily="18" charset="-127"/>
              </a:rPr>
              <a:t>Beauty contents viewing frequency</a:t>
            </a:r>
            <a:endParaRPr lang="ko-KR" altLang="en-US" sz="2000" b="0" dirty="0">
              <a:latin typeface="THE정고딕140" pitchFamily="18" charset="-127"/>
              <a:ea typeface="THE정고딕140" pitchFamily="18" charset="-127"/>
            </a:endParaRPr>
          </a:p>
        </c:rich>
      </c:tx>
      <c:layout>
        <c:manualLayout>
          <c:xMode val="edge"/>
          <c:yMode val="edge"/>
          <c:x val="0.15192116863538349"/>
          <c:y val="7.9979628605380895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Lbls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  <a:latin typeface="THE정고딕110" pitchFamily="18" charset="-127"/>
                    <a:ea typeface="THE정고딕110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Everyday</c:v>
                </c:pt>
                <c:pt idx="1">
                  <c:v>3~4 per week</c:v>
                </c:pt>
                <c:pt idx="2">
                  <c:v>1~2 per week</c:v>
                </c:pt>
                <c:pt idx="3">
                  <c:v>2~3 per month</c:v>
                </c:pt>
                <c:pt idx="4">
                  <c:v>1 per month</c:v>
                </c:pt>
                <c:pt idx="5">
                  <c:v>Never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11.1</c:v>
                </c:pt>
                <c:pt idx="1">
                  <c:v>12.1</c:v>
                </c:pt>
                <c:pt idx="2">
                  <c:v>20.399999999999999</c:v>
                </c:pt>
                <c:pt idx="3">
                  <c:v>20.100000000000001</c:v>
                </c:pt>
                <c:pt idx="4">
                  <c:v>20.7</c:v>
                </c:pt>
                <c:pt idx="5">
                  <c:v>15.6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kangbk0120.github.io/articles/2018-02/cnn-celeb" TargetMode="External"/><Relationship Id="rId3" Type="http://schemas.openxmlformats.org/officeDocument/2006/relationships/hyperlink" Target="http://newsroom.bigfoot9.com/2019/05/22" TargetMode="External"/><Relationship Id="rId7" Type="http://schemas.openxmlformats.org/officeDocument/2006/relationships/hyperlink" Target="https://www.youtube.com/watch?v=yIOZwL36AqE" TargetMode="External"/><Relationship Id="rId2" Type="http://schemas.openxmlformats.org/officeDocument/2006/relationships/hyperlink" Target="http://file.mk.co.kr/imss/write/20190312131442__00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U2h2he09AEk" TargetMode="External"/><Relationship Id="rId5" Type="http://schemas.openxmlformats.org/officeDocument/2006/relationships/hyperlink" Target="https://www.slideshare.net/MezzoMedia/2019-135035296" TargetMode="External"/><Relationship Id="rId4" Type="http://schemas.openxmlformats.org/officeDocument/2006/relationships/hyperlink" Target="http://news.khan.co.kr/kh_news/khan_art_view.html?artid=201510302220455&amp;code=94010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47664" y="993961"/>
            <a:ext cx="518457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Beauty and the Beast</a:t>
            </a:r>
            <a:endParaRPr lang="en-US" altLang="ko-KR" sz="3200" spc="-132" dirty="0">
              <a:solidFill>
                <a:schemeClr val="accent2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39752" y="1473048"/>
            <a:ext cx="446449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1547378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600" dirty="0" smtClean="0">
                <a:solidFill>
                  <a:schemeClr val="accent2"/>
                </a:solidFill>
                <a:latin typeface="THE정고딕110"/>
                <a:ea typeface="THE정고딕110"/>
              </a:rPr>
              <a:t>Team 8</a:t>
            </a:r>
            <a:endParaRPr lang="ko-KR" altLang="en-US" sz="2400" dirty="0">
              <a:solidFill>
                <a:schemeClr val="accent2"/>
              </a:solidFill>
              <a:latin typeface="THE정고딕110"/>
              <a:ea typeface="THE정고딕11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752" y="1437044"/>
            <a:ext cx="216024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8224" y="1437044"/>
            <a:ext cx="216024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074" name="Picture 2" descr="C:\Users\user\Deskto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25" y="1779662"/>
            <a:ext cx="3765550" cy="31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BACK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11" name="Picture 2" descr="C:\Users\user\Deskto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25" y="1059582"/>
            <a:ext cx="3765550" cy="31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1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311860" y="2548520"/>
            <a:ext cx="266429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868144" y="2512516"/>
            <a:ext cx="216024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03848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accent2"/>
                </a:solidFill>
                <a:latin typeface="THE정고딕110" pitchFamily="18" charset="-127"/>
                <a:ea typeface="THE정고딕110" pitchFamily="18" charset="-127"/>
              </a:rPr>
              <a:t>02</a:t>
            </a:r>
            <a:endParaRPr lang="ko-KR" altLang="en-US" dirty="0">
              <a:solidFill>
                <a:schemeClr val="accent2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9952" y="2202418"/>
            <a:ext cx="212423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OVERVIEW</a:t>
            </a:r>
            <a:endParaRPr lang="ko-KR" altLang="en-US" dirty="0">
              <a:solidFill>
                <a:schemeClr val="accent2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19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VIEW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52244" y="1175061"/>
            <a:ext cx="2175540" cy="3375168"/>
            <a:chOff x="452244" y="1175061"/>
            <a:chExt cx="2175540" cy="3375168"/>
          </a:xfrm>
        </p:grpSpPr>
        <p:sp>
          <p:nvSpPr>
            <p:cNvPr id="24" name="TextBox 23"/>
            <p:cNvSpPr txBox="1"/>
            <p:nvPr/>
          </p:nvSpPr>
          <p:spPr>
            <a:xfrm>
              <a:off x="452244" y="3903898"/>
              <a:ext cx="21755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THE정고딕140" pitchFamily="18" charset="-127"/>
                  <a:ea typeface="THE정고딕140" pitchFamily="18" charset="-127"/>
                </a:rPr>
                <a:t>Take a </a:t>
              </a:r>
              <a:r>
                <a:rPr lang="en-US" altLang="ko-KR" dirty="0" err="1" smtClean="0">
                  <a:latin typeface="THE정고딕140" pitchFamily="18" charset="-127"/>
                  <a:ea typeface="THE정고딕140" pitchFamily="18" charset="-127"/>
                </a:rPr>
                <a:t>selfie</a:t>
              </a:r>
              <a:endParaRPr lang="en-US" altLang="ko-KR" dirty="0" smtClean="0">
                <a:latin typeface="THE정고딕140" pitchFamily="18" charset="-127"/>
                <a:ea typeface="THE정고딕140" pitchFamily="18" charset="-127"/>
              </a:endParaRPr>
            </a:p>
            <a:p>
              <a:pPr algn="ctr"/>
              <a:r>
                <a:rPr lang="en-US" altLang="ko-KR" dirty="0" smtClean="0">
                  <a:latin typeface="THE정고딕140" pitchFamily="18" charset="-127"/>
                  <a:ea typeface="THE정고딕140" pitchFamily="18" charset="-127"/>
                </a:rPr>
                <a:t>(with no makeup)</a:t>
              </a:r>
              <a:endParaRPr lang="ko-KR" altLang="en-US" dirty="0">
                <a:latin typeface="THE정고딕140" pitchFamily="18" charset="-127"/>
                <a:ea typeface="THE정고딕140" pitchFamily="18" charset="-127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65" y="1175061"/>
              <a:ext cx="1815499" cy="2512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276058" y="1175061"/>
            <a:ext cx="2394064" cy="3375168"/>
            <a:chOff x="3294060" y="1175061"/>
            <a:chExt cx="2394064" cy="3375168"/>
          </a:xfrm>
        </p:grpSpPr>
        <p:pic>
          <p:nvPicPr>
            <p:cNvPr id="4099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092" y="1175061"/>
              <a:ext cx="1818000" cy="2512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3294060" y="3903898"/>
              <a:ext cx="2394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HE정고딕140" pitchFamily="18" charset="-127"/>
                  <a:ea typeface="THE정고딕140" pitchFamily="18" charset="-127"/>
                </a:rPr>
                <a:t>Find </a:t>
              </a:r>
              <a:r>
                <a:rPr lang="en-US" altLang="ko-KR" dirty="0" smtClean="0">
                  <a:latin typeface="THE정고딕140" pitchFamily="18" charset="-127"/>
                  <a:ea typeface="THE정고딕140" pitchFamily="18" charset="-127"/>
                </a:rPr>
                <a:t>celebrities </a:t>
              </a:r>
              <a:r>
                <a:rPr lang="en-US" altLang="ko-KR" dirty="0">
                  <a:latin typeface="THE정고딕140" pitchFamily="18" charset="-127"/>
                  <a:ea typeface="THE정고딕140" pitchFamily="18" charset="-127"/>
                </a:rPr>
                <a:t>with a similar </a:t>
              </a:r>
              <a:r>
                <a:rPr lang="en-US" altLang="ko-KR" dirty="0" smtClean="0">
                  <a:latin typeface="THE정고딕140" pitchFamily="18" charset="-127"/>
                  <a:ea typeface="THE정고딕140" pitchFamily="18" charset="-127"/>
                </a:rPr>
                <a:t>face</a:t>
              </a:r>
              <a:endParaRPr lang="en-US" altLang="ko-KR" dirty="0">
                <a:latin typeface="THE정고딕140" pitchFamily="18" charset="-127"/>
                <a:ea typeface="THE정고딕14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318396" y="1175061"/>
            <a:ext cx="2394064" cy="3375168"/>
            <a:chOff x="6246396" y="1175061"/>
            <a:chExt cx="2394064" cy="3375168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437" y="1175061"/>
              <a:ext cx="1817983" cy="2512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246396" y="3903898"/>
              <a:ext cx="2394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HE정고딕140" pitchFamily="18" charset="-127"/>
                  <a:ea typeface="THE정고딕140" pitchFamily="18" charset="-127"/>
                </a:rPr>
                <a:t>Apply the makeup </a:t>
              </a:r>
              <a:r>
                <a:rPr lang="en-US" altLang="ko-KR" dirty="0" smtClean="0">
                  <a:latin typeface="THE정고딕140" pitchFamily="18" charset="-127"/>
                  <a:ea typeface="THE정고딕140" pitchFamily="18" charset="-127"/>
                </a:rPr>
                <a:t>of celebrity</a:t>
              </a:r>
              <a:endParaRPr lang="en-US" altLang="ko-KR" dirty="0">
                <a:latin typeface="THE정고딕140" pitchFamily="18" charset="-127"/>
                <a:ea typeface="THE정고딕14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95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1540" y="3507854"/>
            <a:ext cx="2175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정고딕140" pitchFamily="18" charset="-127"/>
                <a:ea typeface="THE정고딕140" pitchFamily="18" charset="-127"/>
              </a:rPr>
              <a:t>Find </a:t>
            </a:r>
            <a:r>
              <a:rPr lang="en-US" altLang="ko-KR" dirty="0" smtClean="0">
                <a:latin typeface="THE정고딕140" pitchFamily="18" charset="-127"/>
                <a:ea typeface="THE정고딕140" pitchFamily="18" charset="-127"/>
              </a:rPr>
              <a:t>similar celebrities</a:t>
            </a:r>
            <a:endParaRPr lang="en-US" altLang="ko-KR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VIEW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11860" y="3646353"/>
            <a:ext cx="239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HE정고딕140" pitchFamily="18" charset="-127"/>
                <a:ea typeface="THE정고딕140" pitchFamily="18" charset="-127"/>
              </a:rPr>
              <a:t>Face filtering</a:t>
            </a:r>
            <a:endParaRPr lang="en-US" altLang="ko-KR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8396" y="3646353"/>
            <a:ext cx="239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HE정고딕140" pitchFamily="18" charset="-127"/>
                <a:ea typeface="THE정고딕140" pitchFamily="18" charset="-127"/>
              </a:rPr>
              <a:t>Fusion</a:t>
            </a:r>
            <a:endParaRPr lang="en-US" altLang="ko-KR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2" name="AutoShape 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470568" y="1239602"/>
            <a:ext cx="2076648" cy="2043066"/>
            <a:chOff x="3389407" y="1311610"/>
            <a:chExt cx="2076648" cy="2043066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35" b="94118" l="7018" r="94737">
                          <a14:foregroundMark x1="14474" y1="27149" x2="28070" y2="42986"/>
                          <a14:foregroundMark x1="19298" y1="18552" x2="52632" y2="12217"/>
                          <a14:foregroundMark x1="23246" y1="15837" x2="15351" y2="30317"/>
                          <a14:foregroundMark x1="16228" y1="14480" x2="10088" y2="29864"/>
                          <a14:foregroundMark x1="19737" y1="47059" x2="24123" y2="72851"/>
                          <a14:foregroundMark x1="81579" y1="83258" x2="81579" y2="21719"/>
                          <a14:foregroundMark x1="75439" y1="85068" x2="68860" y2="12670"/>
                          <a14:foregroundMark x1="87281" y1="77828" x2="86842" y2="33484"/>
                          <a14:foregroundMark x1="87281" y1="22172" x2="91228" y2="65611"/>
                          <a14:foregroundMark x1="67544" y1="84615" x2="84211" y2="86425"/>
                          <a14:foregroundMark x1="62281" y1="94570" x2="26754" y2="90045"/>
                          <a14:foregroundMark x1="17544" y1="87330" x2="7018" y2="55656"/>
                          <a14:foregroundMark x1="25000" y1="85068" x2="14474" y2="38009"/>
                          <a14:foregroundMark x1="10526" y1="16742" x2="37719" y2="6335"/>
                          <a14:foregroundMark x1="83333" y1="15837" x2="48684" y2="67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407" y="1311610"/>
              <a:ext cx="1511862" cy="1466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6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556" b="98611" l="7623" r="92377">
                          <a14:foregroundMark x1="78475" y1="13426" x2="92377" y2="31944"/>
                          <a14:foregroundMark x1="27354" y1="5556" x2="14798" y2="68056"/>
                          <a14:foregroundMark x1="12556" y1="21296" x2="48879" y2="8796"/>
                          <a14:foregroundMark x1="69507" y1="17593" x2="88341" y2="36111"/>
                          <a14:foregroundMark x1="52018" y1="15278" x2="74888" y2="10648"/>
                          <a14:foregroundMark x1="74439" y1="44907" x2="86996" y2="60185"/>
                          <a14:foregroundMark x1="72197" y1="31944" x2="86099" y2="47222"/>
                          <a14:foregroundMark x1="86996" y1="67593" x2="77578" y2="84259"/>
                          <a14:foregroundMark x1="82960" y1="57870" x2="65022" y2="80093"/>
                          <a14:foregroundMark x1="75785" y1="93519" x2="13004" y2="68056"/>
                          <a14:foregroundMark x1="13004" y1="35185" x2="17489" y2="74074"/>
                          <a14:foregroundMark x1="18834" y1="11574" x2="8969" y2="31481"/>
                          <a14:foregroundMark x1="14350" y1="9259" x2="7623" y2="22222"/>
                          <a14:foregroundMark x1="8520" y1="37037" x2="17489" y2="62963"/>
                          <a14:foregroundMark x1="10314" y1="69444" x2="30942" y2="87963"/>
                          <a14:foregroundMark x1="46637" y1="91667" x2="16592" y2="81481"/>
                          <a14:foregroundMark x1="23318" y1="93056" x2="7175" y2="76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0"/>
            <a:stretch/>
          </p:blipFill>
          <p:spPr bwMode="auto">
            <a:xfrm>
              <a:off x="4067944" y="1921586"/>
              <a:ext cx="1398111" cy="1433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553656" y="1239602"/>
            <a:ext cx="1931308" cy="1970184"/>
            <a:chOff x="691364" y="1351379"/>
            <a:chExt cx="1931308" cy="1970184"/>
          </a:xfrm>
        </p:grpSpPr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75" b="99656" l="346" r="99308">
                          <a14:foregroundMark x1="14187" y1="16495" x2="83737" y2="7216"/>
                          <a14:foregroundMark x1="94810" y1="35739" x2="26298" y2="3780"/>
                          <a14:foregroundMark x1="14533" y1="11684" x2="3460" y2="27491"/>
                          <a14:foregroundMark x1="5536" y1="15120" x2="12111" y2="93127"/>
                          <a14:foregroundMark x1="5190" y1="73540" x2="34948" y2="94158"/>
                          <a14:foregroundMark x1="62976" y1="97595" x2="93772" y2="65292"/>
                          <a14:foregroundMark x1="86851" y1="87629" x2="89619" y2="16495"/>
                          <a14:foregroundMark x1="66436" y1="14089" x2="85813" y2="27148"/>
                          <a14:foregroundMark x1="88927" y1="14089" x2="55363" y2="4467"/>
                          <a14:foregroundMark x1="43253" y1="6529" x2="15225" y2="10653"/>
                          <a14:foregroundMark x1="17301" y1="6529" x2="2076" y2="21649"/>
                          <a14:foregroundMark x1="8651" y1="9622" x2="26644" y2="6186"/>
                          <a14:foregroundMark x1="14533" y1="24742" x2="42215" y2="1718"/>
                          <a14:foregroundMark x1="51903" y1="6186" x2="71626" y2="4467"/>
                          <a14:foregroundMark x1="94464" y1="19244" x2="85121" y2="4467"/>
                          <a14:foregroundMark x1="94810" y1="21649" x2="92734" y2="14089"/>
                          <a14:foregroundMark x1="18685" y1="95189" x2="4498" y2="55326"/>
                          <a14:foregroundMark x1="4152" y1="38144" x2="2076" y2="79381"/>
                          <a14:foregroundMark x1="5536" y1="83849" x2="43253" y2="92784"/>
                          <a14:foregroundMark x1="51557" y1="92784" x2="33218" y2="98625"/>
                          <a14:foregroundMark x1="59170" y1="93127" x2="93426" y2="59107"/>
                          <a14:foregroundMark x1="94810" y1="75258" x2="93426" y2="55670"/>
                          <a14:foregroundMark x1="95848" y1="60137" x2="94810" y2="43643"/>
                          <a14:foregroundMark x1="57439" y1="95876" x2="71280" y2="69072"/>
                          <a14:foregroundMark x1="48443" y1="90722" x2="61938" y2="99313"/>
                          <a14:foregroundMark x1="73010" y1="64261" x2="73010" y2="99656"/>
                          <a14:foregroundMark x1="67474" y1="71821" x2="65398" y2="98282"/>
                          <a14:foregroundMark x1="53979" y1="63230" x2="55363" y2="99656"/>
                          <a14:foregroundMark x1="90657" y1="92784" x2="84775" y2="59107"/>
                          <a14:foregroundMark x1="94464" y1="85567" x2="91349" y2="54639"/>
                          <a14:foregroundMark x1="96886" y1="81100" x2="98270" y2="48797"/>
                          <a14:foregroundMark x1="88235" y1="94845" x2="67128" y2="66667"/>
                          <a14:foregroundMark x1="88927" y1="97251" x2="60554" y2="848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364" y="1351379"/>
              <a:ext cx="1379765" cy="138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9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675" y1="36283" x2="22222" y2="23894"/>
                          <a14:foregroundMark x1="20940" y1="92478" x2="5983" y2="26106"/>
                          <a14:foregroundMark x1="22222" y1="14159" x2="92735" y2="26549"/>
                          <a14:foregroundMark x1="76496" y1="11504" x2="34188" y2="14159"/>
                          <a14:foregroundMark x1="17094" y1="51770" x2="90171" y2="45133"/>
                          <a14:foregroundMark x1="88034" y1="52212" x2="82906" y2="28761"/>
                          <a14:foregroundMark x1="32051" y1="57522" x2="68376" y2="50442"/>
                          <a14:foregroundMark x1="59829" y1="63717" x2="78632" y2="53097"/>
                          <a14:foregroundMark x1="57692" y1="61947" x2="65812" y2="53097"/>
                          <a14:foregroundMark x1="14530" y1="39381" x2="32479" y2="38496"/>
                          <a14:foregroundMark x1="27778" y1="86726" x2="52564" y2="77876"/>
                          <a14:foregroundMark x1="46154" y1="93805" x2="72222" y2="78761"/>
                          <a14:foregroundMark x1="81624" y1="85841" x2="91880" y2="63274"/>
                          <a14:foregroundMark x1="76923" y1="90708" x2="75214" y2="60177"/>
                          <a14:foregroundMark x1="91880" y1="55310" x2="87179" y2="67699"/>
                          <a14:foregroundMark x1="72222" y1="93363" x2="51282" y2="84956"/>
                          <a14:foregroundMark x1="37607" y1="96018" x2="42308" y2="840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662" y="1973758"/>
              <a:ext cx="1395010" cy="1347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1" name="Picture 2" descr="C:\Users\user\Desktop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23" y="1419622"/>
            <a:ext cx="2034010" cy="172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699792" y="1887674"/>
            <a:ext cx="54006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+</a:t>
            </a:r>
            <a:endParaRPr lang="ko-KR" altLang="en-US" dirty="0">
              <a:solidFill>
                <a:schemeClr val="accent2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45239" y="1887674"/>
            <a:ext cx="54006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=</a:t>
            </a:r>
            <a:endParaRPr lang="ko-KR" altLang="en-US" dirty="0">
              <a:solidFill>
                <a:schemeClr val="accent2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58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203848" y="2548520"/>
            <a:ext cx="291632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012160" y="2512516"/>
            <a:ext cx="216024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95836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accent2"/>
                </a:solidFill>
                <a:latin typeface="THE정고딕110" pitchFamily="18" charset="-127"/>
                <a:ea typeface="THE정고딕110" pitchFamily="18" charset="-127"/>
              </a:rPr>
              <a:t>03</a:t>
            </a:r>
            <a:endParaRPr lang="ko-KR" altLang="en-US" dirty="0">
              <a:solidFill>
                <a:schemeClr val="accent2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1940" y="2202418"/>
            <a:ext cx="212423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DEVELOPMENT</a:t>
            </a:r>
            <a:endParaRPr lang="ko-KR" altLang="en-US" dirty="0">
              <a:solidFill>
                <a:schemeClr val="accent2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1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/>
          <p:cNvCxnSpPr/>
          <p:nvPr/>
        </p:nvCxnSpPr>
        <p:spPr>
          <a:xfrm>
            <a:off x="1979712" y="2080340"/>
            <a:ext cx="249562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DEV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" name="AutoShape 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577" l="1366" r="100000">
                        <a14:foregroundMark x1="27618" y1="83130" x2="42337" y2="88753"/>
                        <a14:foregroundMark x1="83763" y1="80196" x2="87253" y2="77506"/>
                        <a14:foregroundMark x1="90137" y1="66015" x2="93778" y2="67971"/>
                        <a14:foregroundMark x1="77238" y1="25183" x2="83156" y2="33741"/>
                        <a14:foregroundMark x1="27011" y1="25183" x2="28832" y2="32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129" y="2022251"/>
            <a:ext cx="1024339" cy="635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28" b="90345" l="6335" r="94570">
                        <a14:foregroundMark x1="15611" y1="37931" x2="20136" y2="38621"/>
                        <a14:foregroundMark x1="7240" y1="41379" x2="6787" y2="56552"/>
                        <a14:foregroundMark x1="16290" y1="82069" x2="17195" y2="91724"/>
                        <a14:foregroundMark x1="38688" y1="47586" x2="38688" y2="55862"/>
                        <a14:foregroundMark x1="21946" y1="16552" x2="17873" y2="13793"/>
                        <a14:foregroundMark x1="19910" y1="34483" x2="16063" y2="8276"/>
                        <a14:foregroundMark x1="43665" y1="49655" x2="44344" y2="55862"/>
                        <a14:foregroundMark x1="50452" y1="51034" x2="52262" y2="60000"/>
                        <a14:foregroundMark x1="38462" y1="62069" x2="94570" y2="52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33" y="3306906"/>
            <a:ext cx="1701556" cy="558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59" b="100000" l="0" r="100000">
                        <a14:foregroundMark x1="44543" y1="20073" x2="46102" y2="36861"/>
                        <a14:foregroundMark x1="5122" y1="77007" x2="94878" y2="83212"/>
                        <a14:foregroundMark x1="8018" y1="69343" x2="6904" y2="78102"/>
                        <a14:foregroundMark x1="2450" y1="71168" x2="10690" y2="86131"/>
                        <a14:foregroundMark x1="5791" y1="88686" x2="95768" y2="86861"/>
                        <a14:foregroundMark x1="96882" y1="79562" x2="48552" y2="708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13" y="2991743"/>
            <a:ext cx="1431086" cy="873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37" b="92808" l="9559" r="90809">
                        <a14:foregroundMark x1="54412" y1="53082" x2="9559" y2="56849"/>
                        <a14:foregroundMark x1="61397" y1="16096" x2="48897" y2="5479"/>
                        <a14:foregroundMark x1="80147" y1="66438" x2="90809" y2="60959"/>
                        <a14:foregroundMark x1="65809" y1="84247" x2="48162" y2="92808"/>
                        <a14:foregroundMark x1="63971" y1="31849" x2="11765" y2="37329"/>
                        <a14:foregroundMark x1="60662" y1="24315" x2="11397" y2="29795"/>
                        <a14:foregroundMark x1="59926" y1="79452" x2="11397" y2="63699"/>
                        <a14:foregroundMark x1="53676" y1="84247" x2="11765" y2="72260"/>
                        <a14:foregroundMark x1="71324" y1="24315" x2="12500" y2="25000"/>
                        <a14:foregroundMark x1="64706" y1="41438" x2="11397" y2="44178"/>
                        <a14:foregroundMark x1="26471" y1="83219" x2="13603" y2="67466"/>
                        <a14:foregroundMark x1="38603" y1="85274" x2="21324" y2="80137"/>
                        <a14:foregroundMark x1="41912" y1="72260" x2="13971" y2="65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257" y="1455626"/>
            <a:ext cx="1120015" cy="1202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9544" y1="56000" x2="10788" y2="42545"/>
                        <a14:foregroundMark x1="45228" y1="21818" x2="48963" y2="16727"/>
                        <a14:foregroundMark x1="87967" y1="52364" x2="89212" y2="37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43" y="1563638"/>
            <a:ext cx="905793" cy="1033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89"/>
          <a:stretch/>
        </p:blipFill>
        <p:spPr bwMode="auto">
          <a:xfrm>
            <a:off x="2957932" y="1815666"/>
            <a:ext cx="491833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12428" y="947504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THE정고딕140" pitchFamily="18" charset="-127"/>
                <a:ea typeface="THE정고딕140" pitchFamily="18" charset="-127"/>
              </a:rPr>
              <a:t>Front</a:t>
            </a:r>
            <a:endParaRPr lang="ko-KR" altLang="en-US" sz="200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63788" y="2377212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THE정고딕110" pitchFamily="18" charset="-127"/>
                <a:ea typeface="THE정고딕110" pitchFamily="18" charset="-127"/>
              </a:rPr>
              <a:t>Retrofit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60132" y="947504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THE정고딕140" pitchFamily="18" charset="-127"/>
                <a:ea typeface="THE정고딕140" pitchFamily="18" charset="-127"/>
              </a:rPr>
              <a:t>Server</a:t>
            </a:r>
            <a:endParaRPr lang="ko-KR" altLang="en-US" sz="200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428" y="277481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THE정고딕110" pitchFamily="18" charset="-127"/>
                <a:ea typeface="THE정고딕110" pitchFamily="18" charset="-127"/>
              </a:rPr>
              <a:t>Android</a:t>
            </a:r>
          </a:p>
          <a:p>
            <a:pPr algn="ctr"/>
            <a:r>
              <a:rPr lang="en-US" altLang="ko-KR" sz="1600" dirty="0" smtClean="0">
                <a:latin typeface="THE정고딕110" pitchFamily="18" charset="-127"/>
                <a:ea typeface="THE정고딕110" pitchFamily="18" charset="-127"/>
              </a:rPr>
              <a:t>JAVA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0272" y="1990059"/>
            <a:ext cx="133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THE정고딕110" pitchFamily="18" charset="-127"/>
                <a:ea typeface="THE정고딕110" pitchFamily="18" charset="-127"/>
              </a:rPr>
              <a:t>AWS EC2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1443" y="4134133"/>
            <a:ext cx="1985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THE정고딕110" pitchFamily="18" charset="-127"/>
                <a:ea typeface="THE정고딕110" pitchFamily="18" charset="-127"/>
              </a:rPr>
              <a:t>CNN model Machine learning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75339" y="2923253"/>
            <a:ext cx="3744416" cy="185895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0" name="Picture 8" descr="C:\Users\user\Desktop\OpenCV_Logo_with_text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97" y="3585955"/>
            <a:ext cx="751285" cy="92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DEV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" name="AutoShape 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1265839"/>
            <a:ext cx="1377578" cy="208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664" y="1695621"/>
            <a:ext cx="1214760" cy="122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915566"/>
            <a:ext cx="3288980" cy="278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96186" y="3975906"/>
            <a:ext cx="254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THE정고딕140" pitchFamily="18" charset="-127"/>
                <a:ea typeface="THE정고딕140" pitchFamily="18" charset="-127"/>
              </a:rPr>
              <a:t>Google search</a:t>
            </a:r>
            <a:endParaRPr lang="ko-KR" altLang="en-US" sz="160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33454" y="3975906"/>
            <a:ext cx="1214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THE정고딕140" pitchFamily="18" charset="-127"/>
                <a:ea typeface="THE정고딕140" pitchFamily="18" charset="-127"/>
              </a:rPr>
              <a:t>Crawling</a:t>
            </a:r>
            <a:endParaRPr lang="ko-KR" altLang="en-US" sz="160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57640" y="3975906"/>
            <a:ext cx="164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THE정고딕140" pitchFamily="18" charset="-127"/>
                <a:ea typeface="THE정고딕140" pitchFamily="18" charset="-127"/>
              </a:rPr>
              <a:t>Extraction</a:t>
            </a:r>
            <a:endParaRPr lang="ko-KR" altLang="en-US" sz="160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37310" y="1923678"/>
            <a:ext cx="1214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>
                <a:latin typeface="THE정고딕110" pitchFamily="18" charset="-127"/>
                <a:ea typeface="THE정고딕110" pitchFamily="18" charset="-127"/>
              </a:rPr>
              <a:t>icrawler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48164" y="1923678"/>
            <a:ext cx="1214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>
                <a:latin typeface="THE정고딕110" pitchFamily="18" charset="-127"/>
                <a:ea typeface="THE정고딕110" pitchFamily="18" charset="-127"/>
              </a:rPr>
              <a:t>imutils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3923928" y="2391730"/>
            <a:ext cx="396044" cy="396044"/>
          </a:xfrm>
          <a:prstGeom prst="chevron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갈매기형 수장 40"/>
          <p:cNvSpPr/>
          <p:nvPr/>
        </p:nvSpPr>
        <p:spPr>
          <a:xfrm>
            <a:off x="6457497" y="2391730"/>
            <a:ext cx="396044" cy="396044"/>
          </a:xfrm>
          <a:prstGeom prst="chevron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4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39752" y="2130564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accent2"/>
                </a:solidFill>
                <a:latin typeface="THE정고딕110" pitchFamily="18" charset="-127"/>
                <a:ea typeface="THE정고딕110" pitchFamily="18" charset="-127"/>
              </a:rPr>
              <a:t>Thank you</a:t>
            </a:r>
            <a:endParaRPr lang="ko-KR" altLang="en-US" spc="-150" dirty="0">
              <a:solidFill>
                <a:schemeClr val="accent2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00092" y="2120848"/>
            <a:ext cx="7200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87300" y="2012504"/>
            <a:ext cx="7200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0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59632" y="519043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HE정고딕140" pitchFamily="18" charset="-127"/>
                <a:ea typeface="THE정고딕140" pitchFamily="18" charset="-127"/>
              </a:rPr>
              <a:t>Reference</a:t>
            </a:r>
            <a:endParaRPr lang="ko-KR" altLang="en-US" sz="140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608" y="1059582"/>
            <a:ext cx="7164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THE정고딕140" pitchFamily="18" charset="-127"/>
                <a:ea typeface="THE정고딕140" pitchFamily="18" charset="-127"/>
                <a:hlinkClick r:id="rId2"/>
              </a:rPr>
              <a:t>http://file.mk.co.kr/imss/write/20190312131442__</a:t>
            </a:r>
            <a:r>
              <a:rPr lang="en-US" altLang="ko-KR" sz="1200" dirty="0" smtClean="0">
                <a:latin typeface="THE정고딕140" pitchFamily="18" charset="-127"/>
                <a:ea typeface="THE정고딕140" pitchFamily="18" charset="-127"/>
                <a:hlinkClick r:id="rId2"/>
              </a:rPr>
              <a:t>00.pdf</a:t>
            </a:r>
            <a:endParaRPr lang="en-US" altLang="ko-KR" sz="1200" dirty="0" smtClean="0">
              <a:latin typeface="THE정고딕140" pitchFamily="18" charset="-127"/>
              <a:ea typeface="THE정고딕14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THE정고딕140" pitchFamily="18" charset="-127"/>
                <a:ea typeface="THE정고딕140" pitchFamily="18" charset="-127"/>
                <a:hlinkClick r:id="rId3"/>
              </a:rPr>
              <a:t>http://</a:t>
            </a:r>
            <a:r>
              <a:rPr lang="en-US" altLang="ko-KR" sz="1200" dirty="0" smtClean="0">
                <a:latin typeface="THE정고딕140" pitchFamily="18" charset="-127"/>
                <a:ea typeface="THE정고딕140" pitchFamily="18" charset="-127"/>
                <a:hlinkClick r:id="rId3"/>
              </a:rPr>
              <a:t>newsroom.bigfoot9.com/2019/05/22</a:t>
            </a:r>
            <a:endParaRPr lang="en-US" altLang="ko-KR" sz="1200" dirty="0" smtClean="0">
              <a:latin typeface="THE정고딕140" pitchFamily="18" charset="-127"/>
              <a:ea typeface="THE정고딕14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THE정고딕140" pitchFamily="18" charset="-127"/>
                <a:ea typeface="THE정고딕140" pitchFamily="18" charset="-127"/>
                <a:hlinkClick r:id="rId4"/>
              </a:rPr>
              <a:t>http://</a:t>
            </a:r>
            <a:r>
              <a:rPr lang="en-US" altLang="ko-KR" sz="1200" dirty="0" smtClean="0">
                <a:latin typeface="THE정고딕140" pitchFamily="18" charset="-127"/>
                <a:ea typeface="THE정고딕140" pitchFamily="18" charset="-127"/>
                <a:hlinkClick r:id="rId4"/>
              </a:rPr>
              <a:t>news.khan.co.kr/kh_news/khan_art_view.html?artid=201510302220455&amp;code=940100</a:t>
            </a:r>
            <a:endParaRPr lang="en-US" altLang="ko-KR" sz="1200" dirty="0" smtClean="0">
              <a:latin typeface="THE정고딕140" pitchFamily="18" charset="-127"/>
              <a:ea typeface="THE정고딕14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THE정고딕140" pitchFamily="18" charset="-127"/>
                <a:ea typeface="THE정고딕140" pitchFamily="18" charset="-127"/>
                <a:hlinkClick r:id="rId5"/>
              </a:rPr>
              <a:t>https://www.slideshare.net/MezzoMedia/2019-135035296</a:t>
            </a:r>
            <a:endParaRPr lang="en-US" altLang="ko-KR" sz="1200" dirty="0" smtClean="0">
              <a:latin typeface="THE정고딕140" pitchFamily="18" charset="-127"/>
              <a:ea typeface="THE정고딕14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THE정고딕140" pitchFamily="18" charset="-127"/>
                <a:ea typeface="THE정고딕140" pitchFamily="18" charset="-127"/>
                <a:hlinkClick r:id="rId6"/>
              </a:rPr>
              <a:t>https://www.youtube.com/watch?v=U2h2he09AEk</a:t>
            </a:r>
            <a:endParaRPr lang="en-US" altLang="ko-KR" sz="1200" dirty="0" smtClean="0">
              <a:latin typeface="THE정고딕140" pitchFamily="18" charset="-127"/>
              <a:ea typeface="THE정고딕14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THE정고딕140" pitchFamily="18" charset="-127"/>
                <a:ea typeface="THE정고딕140" pitchFamily="18" charset="-127"/>
                <a:hlinkClick r:id="rId7"/>
              </a:rPr>
              <a:t>https://</a:t>
            </a:r>
            <a:r>
              <a:rPr lang="en-US" altLang="ko-KR" sz="1200" dirty="0" smtClean="0">
                <a:latin typeface="THE정고딕140" pitchFamily="18" charset="-127"/>
                <a:ea typeface="THE정고딕140" pitchFamily="18" charset="-127"/>
                <a:hlinkClick r:id="rId7"/>
              </a:rPr>
              <a:t>www.youtube.com/watch?v=yIOZwL36AqE</a:t>
            </a:r>
            <a:endParaRPr lang="en-US" altLang="ko-KR" sz="1200" dirty="0" smtClean="0">
              <a:latin typeface="THE정고딕140" pitchFamily="18" charset="-127"/>
              <a:ea typeface="THE정고딕14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THE정고딕140" pitchFamily="18" charset="-127"/>
                <a:ea typeface="THE정고딕140" pitchFamily="18" charset="-127"/>
                <a:hlinkClick r:id="rId8"/>
              </a:rPr>
              <a:t>https://kangbk0120.github.io/articles/2018-02/cnn-celeb</a:t>
            </a:r>
            <a:endParaRPr lang="ko-KR" altLang="en-US" sz="1200" dirty="0"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5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5556" y="358796"/>
            <a:ext cx="1872208" cy="461665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CONTENTS</a:t>
            </a:r>
            <a:endParaRPr lang="ko-KR" altLang="en-US" sz="2400" dirty="0">
              <a:solidFill>
                <a:schemeClr val="accent2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2375756" y="646828"/>
            <a:ext cx="162302" cy="19673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503548" y="306082"/>
            <a:ext cx="162302" cy="19673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8194" y="2226196"/>
            <a:ext cx="1889610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2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en-US" altLang="ko-KR" sz="1200" dirty="0" smtClean="0">
              <a:solidFill>
                <a:schemeClr val="accent2"/>
              </a:solidFill>
              <a:latin typeface="THE정고딕110" pitchFamily="18" charset="-127"/>
              <a:ea typeface="THE정고딕110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BACKGROUND</a:t>
            </a:r>
            <a:endParaRPr lang="ko-KR" altLang="en-US" sz="1600" dirty="0">
              <a:solidFill>
                <a:schemeClr val="accent2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41329" y="2226196"/>
            <a:ext cx="1278743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2"/>
                </a:solidFill>
                <a:latin typeface="THE정고딕110" pitchFamily="18" charset="-127"/>
                <a:ea typeface="THE정고딕110" pitchFamily="18" charset="-127"/>
              </a:rPr>
              <a:t>02</a:t>
            </a:r>
            <a:endParaRPr lang="en-US" altLang="ko-KR" sz="1600" dirty="0">
              <a:solidFill>
                <a:schemeClr val="accent2"/>
              </a:solidFill>
              <a:latin typeface="THE정고딕110" pitchFamily="18" charset="-127"/>
              <a:ea typeface="THE정고딕110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OVERVIEW</a:t>
            </a:r>
            <a:endParaRPr lang="ko-KR" altLang="en-US" sz="1600" dirty="0">
              <a:solidFill>
                <a:schemeClr val="accent2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44696" y="2067694"/>
            <a:ext cx="72008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46786" y="2226196"/>
            <a:ext cx="2033626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2"/>
                </a:solidFill>
                <a:latin typeface="THE정고딕110" pitchFamily="18" charset="-127"/>
                <a:ea typeface="THE정고딕110" pitchFamily="18" charset="-127"/>
              </a:rPr>
              <a:t>03</a:t>
            </a:r>
            <a:endParaRPr lang="en-US" altLang="ko-KR" sz="1600" dirty="0">
              <a:solidFill>
                <a:schemeClr val="accent2"/>
              </a:solidFill>
              <a:latin typeface="THE정고딕110" pitchFamily="18" charset="-127"/>
              <a:ea typeface="THE정고딕110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DEVELOPMENT</a:t>
            </a:r>
            <a:endParaRPr lang="ko-KR" altLang="en-US" sz="1600" dirty="0">
              <a:solidFill>
                <a:schemeClr val="accent2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227594" y="2067694"/>
            <a:ext cx="72008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6995" y="2067694"/>
            <a:ext cx="72008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311860" y="2548520"/>
            <a:ext cx="266429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868144" y="2512516"/>
            <a:ext cx="216024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03848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dirty="0">
              <a:solidFill>
                <a:schemeClr val="accent2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9932" y="2202418"/>
            <a:ext cx="212423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BACKGROUND</a:t>
            </a:r>
            <a:endParaRPr lang="ko-KR" altLang="en-US" dirty="0">
              <a:solidFill>
                <a:schemeClr val="accent2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45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1210892871"/>
              </p:ext>
            </p:extLst>
          </p:nvPr>
        </p:nvGraphicFramePr>
        <p:xfrm>
          <a:off x="503548" y="1059582"/>
          <a:ext cx="4813561" cy="3220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16116" y="2139702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THE정고딕140" pitchFamily="18" charset="-127"/>
                <a:ea typeface="THE정고딕140" pitchFamily="18" charset="-127"/>
              </a:rPr>
              <a:t>About </a:t>
            </a:r>
            <a:r>
              <a:rPr lang="en-US" altLang="ko-KR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5 billion</a:t>
            </a:r>
            <a:r>
              <a:rPr lang="en-US" altLang="ko-KR" dirty="0" smtClean="0">
                <a:latin typeface="THE정고딕140" pitchFamily="18" charset="-127"/>
                <a:ea typeface="THE정고딕140" pitchFamily="18" charset="-127"/>
              </a:rPr>
              <a:t> dollars</a:t>
            </a:r>
            <a:endParaRPr lang="en-US" altLang="ko-KR" dirty="0" smtClean="0">
              <a:latin typeface="THE정고딕140" pitchFamily="18" charset="-127"/>
              <a:ea typeface="THE정고딕14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THE정고딕140" pitchFamily="18" charset="-127"/>
                <a:ea typeface="THE정고딕140" pitchFamily="18" charset="-127"/>
              </a:rPr>
              <a:t>30</a:t>
            </a:r>
            <a:r>
              <a:rPr lang="en-US" altLang="ko-KR" dirty="0">
                <a:latin typeface="THE정고딕140" pitchFamily="18" charset="-127"/>
                <a:ea typeface="THE정고딕140" pitchFamily="18" charset="-127"/>
              </a:rPr>
              <a:t>% </a:t>
            </a:r>
            <a:r>
              <a:rPr lang="en-US" altLang="ko-KR" dirty="0" smtClean="0">
                <a:latin typeface="THE정고딕140" pitchFamily="18" charset="-127"/>
                <a:ea typeface="THE정고딕140" pitchFamily="18" charset="-127"/>
              </a:rPr>
              <a:t>increase</a:t>
            </a:r>
            <a:endParaRPr lang="en-US" altLang="ko-KR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64882" y="4319687"/>
            <a:ext cx="1926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THE정고딕110" pitchFamily="18" charset="-127"/>
                <a:ea typeface="THE정고딕110" pitchFamily="18" charset="-127"/>
              </a:rPr>
              <a:t>Reference</a:t>
            </a:r>
            <a:r>
              <a:rPr lang="en-US" altLang="ko-KR" sz="1400" dirty="0" smtClean="0">
                <a:latin typeface="THE정고딕110" pitchFamily="18" charset="-127"/>
                <a:ea typeface="THE정고딕110" pitchFamily="18" charset="-127"/>
              </a:rPr>
              <a:t>: KITA</a:t>
            </a:r>
            <a:endParaRPr lang="ko-KR" altLang="en-US" sz="14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BACK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8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BACK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2678420037"/>
              </p:ext>
            </p:extLst>
          </p:nvPr>
        </p:nvGraphicFramePr>
        <p:xfrm>
          <a:off x="503548" y="915566"/>
          <a:ext cx="4608512" cy="3374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06659" y="2501483"/>
            <a:ext cx="3929837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THE정고딕140" pitchFamily="18" charset="-127"/>
                <a:ea typeface="THE정고딕140" pitchFamily="18" charset="-127"/>
              </a:rPr>
              <a:t>About </a:t>
            </a:r>
            <a:r>
              <a:rPr lang="en-US" altLang="ko-KR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170,000</a:t>
            </a:r>
            <a:r>
              <a:rPr lang="en-US" altLang="ko-KR" dirty="0" smtClean="0">
                <a:latin typeface="THE정고딕140" pitchFamily="18" charset="-127"/>
                <a:ea typeface="THE정고딕140" pitchFamily="18" charset="-127"/>
              </a:rPr>
              <a:t> of subscribers</a:t>
            </a:r>
            <a:endParaRPr lang="en-US" altLang="ko-KR" dirty="0" smtClean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800" y="4355955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THE정고딕110" pitchFamily="18" charset="-127"/>
                <a:ea typeface="THE정고딕110" pitchFamily="18" charset="-127"/>
              </a:rPr>
              <a:t>Reference</a:t>
            </a:r>
            <a:r>
              <a:rPr lang="en-US" altLang="ko-KR" sz="1400" dirty="0" smtClean="0">
                <a:latin typeface="THE정고딕110" pitchFamily="18" charset="-127"/>
                <a:ea typeface="THE정고딕110" pitchFamily="18" charset="-127"/>
              </a:rPr>
              <a:t>: Newsroom</a:t>
            </a:r>
            <a:endParaRPr lang="ko-KR" altLang="en-US" sz="140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69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BACK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2428" y="4352205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THE정고딕110" pitchFamily="18" charset="-127"/>
                <a:ea typeface="THE정고딕110" pitchFamily="18" charset="-127"/>
              </a:rPr>
              <a:t>Reference</a:t>
            </a:r>
            <a:r>
              <a:rPr lang="en-US" altLang="ko-KR" sz="140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en-US" altLang="ko-KR" sz="1400" dirty="0" err="1" smtClean="0">
                <a:latin typeface="THE정고딕110" pitchFamily="18" charset="-127"/>
                <a:ea typeface="THE정고딕110" pitchFamily="18" charset="-127"/>
              </a:rPr>
              <a:t>MezzoMedia</a:t>
            </a:r>
            <a:endParaRPr lang="ko-KR" altLang="en-US" sz="1400" dirty="0">
              <a:latin typeface="THE정고딕110" pitchFamily="18" charset="-127"/>
              <a:ea typeface="THE정고딕110" pitchFamily="18" charset="-127"/>
            </a:endParaRPr>
          </a:p>
        </p:txBody>
      </p:sp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901330798"/>
              </p:ext>
            </p:extLst>
          </p:nvPr>
        </p:nvGraphicFramePr>
        <p:xfrm>
          <a:off x="-288540" y="627825"/>
          <a:ext cx="5748300" cy="3652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040052" y="2127505"/>
            <a:ext cx="3929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85</a:t>
            </a:r>
            <a:r>
              <a:rPr lang="en-US" altLang="ko-KR" dirty="0">
                <a:solidFill>
                  <a:schemeClr val="accent2"/>
                </a:solidFill>
                <a:latin typeface="THE정고딕140" pitchFamily="18" charset="-127"/>
                <a:ea typeface="THE정고딕140" pitchFamily="18" charset="-127"/>
              </a:rPr>
              <a:t>% </a:t>
            </a:r>
            <a:r>
              <a:rPr lang="en-US" altLang="ko-KR" dirty="0">
                <a:latin typeface="THE정고딕140" pitchFamily="18" charset="-127"/>
                <a:ea typeface="THE정고딕140" pitchFamily="18" charset="-127"/>
              </a:rPr>
              <a:t>of people have watched </a:t>
            </a:r>
            <a:r>
              <a:rPr lang="en-US" altLang="ko-KR" dirty="0" smtClean="0">
                <a:latin typeface="THE정고딕140" pitchFamily="18" charset="-127"/>
                <a:ea typeface="THE정고딕140" pitchFamily="18" charset="-127"/>
              </a:rPr>
              <a:t>the beauty </a:t>
            </a:r>
            <a:r>
              <a:rPr lang="en-US" altLang="ko-KR" dirty="0">
                <a:latin typeface="THE정고딕140" pitchFamily="18" charset="-127"/>
                <a:ea typeface="THE정고딕140" pitchFamily="18" charset="-127"/>
              </a:rPr>
              <a:t>contents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79812" y="1347614"/>
            <a:ext cx="147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HE정고딕140" pitchFamily="18" charset="-127"/>
                <a:ea typeface="THE정고딕140" pitchFamily="18" charset="-127"/>
              </a:rPr>
              <a:t>Everyday</a:t>
            </a:r>
            <a:endParaRPr lang="ko-KR" altLang="en-US" sz="140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1900" y="1903933"/>
            <a:ext cx="147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HE정고딕140" pitchFamily="18" charset="-127"/>
                <a:ea typeface="THE정고딕140" pitchFamily="18" charset="-127"/>
              </a:rPr>
              <a:t>3~4 per week</a:t>
            </a:r>
            <a:endParaRPr lang="ko-KR" altLang="en-US" sz="140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96132" y="3272084"/>
            <a:ext cx="147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HE정고딕140" pitchFamily="18" charset="-127"/>
                <a:ea typeface="THE정고딕140" pitchFamily="18" charset="-127"/>
              </a:rPr>
              <a:t>1~2 per week</a:t>
            </a:r>
            <a:endParaRPr lang="ko-KR" altLang="en-US" sz="140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6852" y="3975906"/>
            <a:ext cx="1834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HE정고딕140" pitchFamily="18" charset="-127"/>
                <a:ea typeface="THE정고딕140" pitchFamily="18" charset="-127"/>
              </a:rPr>
              <a:t>2~3 per month</a:t>
            </a:r>
            <a:endParaRPr lang="ko-KR" altLang="en-US" sz="140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508" y="3272085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HE정고딕140" pitchFamily="18" charset="-127"/>
                <a:ea typeface="THE정고딕140" pitchFamily="18" charset="-127"/>
              </a:rPr>
              <a:t>Once a month</a:t>
            </a:r>
            <a:endParaRPr lang="ko-KR" altLang="en-US" sz="140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5596" y="1347613"/>
            <a:ext cx="103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HE정고딕140" pitchFamily="18" charset="-127"/>
                <a:ea typeface="THE정고딕140" pitchFamily="18" charset="-127"/>
              </a:rPr>
              <a:t>Never</a:t>
            </a:r>
            <a:endParaRPr lang="ko-KR" altLang="en-US" sz="1400" dirty="0"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21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BACK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1027" name="Picture 3" descr="C:\Users\user\Desktop\curio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19" y="699542"/>
            <a:ext cx="3924436" cy="379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54034" y="549136"/>
            <a:ext cx="7407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tx2">
                    <a:lumMod val="60000"/>
                    <a:lumOff val="40000"/>
                  </a:schemeClr>
                </a:solidFill>
                <a:latin typeface="THE정고딕110" pitchFamily="18" charset="-127"/>
                <a:ea typeface="THE정고딕110" pitchFamily="18" charset="-127"/>
              </a:rPr>
              <a:t>?</a:t>
            </a:r>
            <a:endParaRPr lang="en-US" altLang="ko-KR" sz="8800" dirty="0" smtClean="0">
              <a:solidFill>
                <a:schemeClr val="tx2">
                  <a:lumMod val="60000"/>
                  <a:lumOff val="40000"/>
                </a:schemeClr>
              </a:solidFill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43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07" y="2164315"/>
            <a:ext cx="5245783" cy="91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BACK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64784" y="549136"/>
            <a:ext cx="15192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accent2"/>
                </a:solidFill>
                <a:latin typeface="THE정고딕110" pitchFamily="18" charset="-127"/>
                <a:ea typeface="THE정고딕110" pitchFamily="18" charset="-127"/>
              </a:rPr>
              <a:t>?!</a:t>
            </a:r>
            <a:endParaRPr lang="en-US" altLang="ko-KR" sz="8800" dirty="0" smtClean="0">
              <a:solidFill>
                <a:schemeClr val="accent2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48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23577"/>
            <a:ext cx="3960000" cy="26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1023578"/>
            <a:ext cx="3960000" cy="26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680012" y="3795886"/>
            <a:ext cx="2376264" cy="432048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THE정고딕110" pitchFamily="18" charset="-127"/>
                <a:ea typeface="THE정고딕110" pitchFamily="18" charset="-127"/>
              </a:rPr>
              <a:t>3,952,272 views</a:t>
            </a:r>
            <a:endParaRPr lang="ko-KR" altLang="en-US" sz="2000" dirty="0">
              <a:solidFill>
                <a:schemeClr val="tx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528" y="3795886"/>
            <a:ext cx="2376264" cy="432048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THE정고딕110" pitchFamily="18" charset="-127"/>
                <a:ea typeface="THE정고딕110" pitchFamily="18" charset="-127"/>
              </a:rPr>
              <a:t>5,520,959 views</a:t>
            </a:r>
            <a:endParaRPr lang="ko-KR" altLang="en-US" sz="2000" dirty="0">
              <a:solidFill>
                <a:schemeClr val="tx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BACK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16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178</Words>
  <Application>Microsoft Office PowerPoint</Application>
  <PresentationFormat>화면 슬라이드 쇼(16:9)</PresentationFormat>
  <Paragraphs>88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굴림</vt:lpstr>
      <vt:lpstr>Arial</vt:lpstr>
      <vt:lpstr>THE정고딕110</vt:lpstr>
      <vt:lpstr>맑은 고딕</vt:lpstr>
      <vt:lpstr>THE정고딕140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lojpark</cp:lastModifiedBy>
  <cp:revision>106</cp:revision>
  <dcterms:created xsi:type="dcterms:W3CDTF">2006-10-05T04:04:58Z</dcterms:created>
  <dcterms:modified xsi:type="dcterms:W3CDTF">2019-10-09T18:44:57Z</dcterms:modified>
</cp:coreProperties>
</file>